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Garamon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VFoYglWXZmiH4TkNPj7bpYOpH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Garamond-bold.fntdata"/><Relationship Id="rId25" Type="http://schemas.openxmlformats.org/officeDocument/2006/relationships/font" Target="fonts/Garamond-regular.fntdata"/><Relationship Id="rId28" Type="http://schemas.openxmlformats.org/officeDocument/2006/relationships/font" Target="fonts/Garamond-boldItalic.fntdata"/><Relationship Id="rId27" Type="http://schemas.openxmlformats.org/officeDocument/2006/relationships/font" Target="fonts/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fe48936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b8fe48936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8fe489361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b8fe489361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8fe489361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b8fe489361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8fe48936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b8fe48936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fe48936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fe48936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b8fe48936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9"/>
          <p:cNvSpPr txBox="1"/>
          <p:nvPr>
            <p:ph idx="1" type="body"/>
          </p:nvPr>
        </p:nvSpPr>
        <p:spPr>
          <a:xfrm rot="5400000">
            <a:off x="4130040" y="-960120"/>
            <a:ext cx="393192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9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/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0"/>
          <p:cNvSpPr txBox="1"/>
          <p:nvPr>
            <p:ph idx="1" type="body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3" name="Google Shape;103;p40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3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y" tx="-133350" sx="85000" ty="3302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3"/>
          <p:cNvSpPr/>
          <p:nvPr/>
        </p:nvSpPr>
        <p:spPr>
          <a:xfrm>
            <a:off x="1307870" y="1267730"/>
            <a:ext cx="9576263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3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33"/>
          <p:cNvGrpSpPr/>
          <p:nvPr/>
        </p:nvGrpSpPr>
        <p:grpSpPr>
          <a:xfrm>
            <a:off x="5250180" y="1267732"/>
            <a:ext cx="1691640" cy="645295"/>
            <a:chOff x="5318306" y="1386268"/>
            <a:chExt cx="1567331" cy="645295"/>
          </a:xfrm>
        </p:grpSpPr>
        <p:cxnSp>
          <p:nvCxnSpPr>
            <p:cNvPr id="120" name="Google Shape;120;p33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33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33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3" name="Google Shape;123;p33"/>
          <p:cNvSpPr txBox="1"/>
          <p:nvPr>
            <p:ph type="title"/>
          </p:nvPr>
        </p:nvSpPr>
        <p:spPr>
          <a:xfrm>
            <a:off x="1563623" y="2094309"/>
            <a:ext cx="9070848" cy="2587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200"/>
              <a:buFont typeface="Garamond"/>
              <a:buNone/>
              <a:defRPr sz="7200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1563624" y="4682062"/>
            <a:ext cx="9070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3"/>
          <p:cNvSpPr txBox="1"/>
          <p:nvPr>
            <p:ph idx="10" type="dt"/>
          </p:nvPr>
        </p:nvSpPr>
        <p:spPr>
          <a:xfrm>
            <a:off x="5321808" y="1344502"/>
            <a:ext cx="155448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1" type="ftr"/>
          </p:nvPr>
        </p:nvSpPr>
        <p:spPr>
          <a:xfrm>
            <a:off x="1453896" y="5212080"/>
            <a:ext cx="59070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604504" y="5212080"/>
            <a:ext cx="21122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106680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30" name="Google Shape;30;p30"/>
          <p:cNvSpPr txBox="1"/>
          <p:nvPr>
            <p:ph idx="2" type="body"/>
          </p:nvPr>
        </p:nvSpPr>
        <p:spPr>
          <a:xfrm>
            <a:off x="637032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31" name="Google Shape;31;p30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106984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34"/>
          <p:cNvSpPr txBox="1"/>
          <p:nvPr>
            <p:ph idx="2" type="body"/>
          </p:nvPr>
        </p:nvSpPr>
        <p:spPr>
          <a:xfrm>
            <a:off x="1069848" y="2755898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38" name="Google Shape;38;p34"/>
          <p:cNvSpPr txBox="1"/>
          <p:nvPr>
            <p:ph idx="3" type="body"/>
          </p:nvPr>
        </p:nvSpPr>
        <p:spPr>
          <a:xfrm>
            <a:off x="637336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4"/>
          <p:cNvSpPr txBox="1"/>
          <p:nvPr>
            <p:ph idx="4" type="body"/>
          </p:nvPr>
        </p:nvSpPr>
        <p:spPr>
          <a:xfrm>
            <a:off x="6373368" y="2756581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0" name="Google Shape;40;p34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y" tx="-133350" sx="85000" ty="3302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5"/>
          <p:cNvSpPr/>
          <p:nvPr/>
        </p:nvSpPr>
        <p:spPr>
          <a:xfrm>
            <a:off x="1307870" y="1267730"/>
            <a:ext cx="9576263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5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5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35"/>
          <p:cNvGrpSpPr/>
          <p:nvPr/>
        </p:nvGrpSpPr>
        <p:grpSpPr>
          <a:xfrm>
            <a:off x="5250180" y="1267732"/>
            <a:ext cx="1691640" cy="645295"/>
            <a:chOff x="5318306" y="1386268"/>
            <a:chExt cx="1567331" cy="645295"/>
          </a:xfrm>
        </p:grpSpPr>
        <p:cxnSp>
          <p:nvCxnSpPr>
            <p:cNvPr id="49" name="Google Shape;49;p35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" name="Google Shape;50;p35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35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" name="Google Shape;52;p35"/>
          <p:cNvSpPr txBox="1"/>
          <p:nvPr>
            <p:ph type="ctrTitle"/>
          </p:nvPr>
        </p:nvSpPr>
        <p:spPr>
          <a:xfrm>
            <a:off x="1561708" y="2091263"/>
            <a:ext cx="9068587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Garamond"/>
              <a:buNone/>
              <a:defRPr b="0" sz="7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" type="subTitle"/>
          </p:nvPr>
        </p:nvSpPr>
        <p:spPr>
          <a:xfrm>
            <a:off x="1562100" y="4682064"/>
            <a:ext cx="9070848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35"/>
          <p:cNvSpPr txBox="1"/>
          <p:nvPr>
            <p:ph idx="10" type="dt"/>
          </p:nvPr>
        </p:nvSpPr>
        <p:spPr>
          <a:xfrm>
            <a:off x="5318760" y="1341257"/>
            <a:ext cx="1554480" cy="527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1" type="ftr"/>
          </p:nvPr>
        </p:nvSpPr>
        <p:spPr>
          <a:xfrm>
            <a:off x="1453897" y="5212080"/>
            <a:ext cx="5905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2" type="sldNum"/>
          </p:nvPr>
        </p:nvSpPr>
        <p:spPr>
          <a:xfrm>
            <a:off x="8606921" y="5212080"/>
            <a:ext cx="21118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rotWithShape="1">
            <a:blip r:embed="rId2">
              <a:alphaModFix amt="40000"/>
            </a:blip>
            <a:tile algn="tl" flip="xy" tx="-133350" sx="85000" ty="3302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2"/>
          <p:cNvSpPr/>
          <p:nvPr/>
        </p:nvSpPr>
        <p:spPr>
          <a:xfrm>
            <a:off x="1307870" y="1267730"/>
            <a:ext cx="9576263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2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2"/>
          <p:cNvGrpSpPr/>
          <p:nvPr/>
        </p:nvGrpSpPr>
        <p:grpSpPr>
          <a:xfrm>
            <a:off x="5250180" y="1267732"/>
            <a:ext cx="1691640" cy="645295"/>
            <a:chOff x="5318306" y="1386268"/>
            <a:chExt cx="1567331" cy="645295"/>
          </a:xfrm>
        </p:grpSpPr>
        <p:cxnSp>
          <p:nvCxnSpPr>
            <p:cNvPr id="63" name="Google Shape;63;p32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32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32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6" name="Google Shape;66;p32"/>
          <p:cNvSpPr txBox="1"/>
          <p:nvPr>
            <p:ph type="title"/>
          </p:nvPr>
        </p:nvSpPr>
        <p:spPr>
          <a:xfrm>
            <a:off x="1563623" y="2094309"/>
            <a:ext cx="9070848" cy="2587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Garamond"/>
              <a:buNone/>
              <a:defRPr sz="7200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1563624" y="4682062"/>
            <a:ext cx="9070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32"/>
          <p:cNvSpPr txBox="1"/>
          <p:nvPr>
            <p:ph idx="10" type="dt"/>
          </p:nvPr>
        </p:nvSpPr>
        <p:spPr>
          <a:xfrm>
            <a:off x="5321808" y="1344502"/>
            <a:ext cx="155448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1" type="ftr"/>
          </p:nvPr>
        </p:nvSpPr>
        <p:spPr>
          <a:xfrm>
            <a:off x="1453896" y="5212080"/>
            <a:ext cx="59070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2" type="sldNum"/>
          </p:nvPr>
        </p:nvSpPr>
        <p:spPr>
          <a:xfrm>
            <a:off x="8604504" y="5212080"/>
            <a:ext cx="21122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6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7"/>
          <p:cNvSpPr txBox="1"/>
          <p:nvPr>
            <p:ph type="title"/>
          </p:nvPr>
        </p:nvSpPr>
        <p:spPr>
          <a:xfrm>
            <a:off x="9296401" y="607392"/>
            <a:ext cx="243078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  <a:defRPr b="0" sz="2800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" type="body"/>
          </p:nvPr>
        </p:nvSpPr>
        <p:spPr>
          <a:xfrm>
            <a:off x="685800" y="6096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80" name="Google Shape;80;p37"/>
          <p:cNvSpPr txBox="1"/>
          <p:nvPr>
            <p:ph idx="2" type="body"/>
          </p:nvPr>
        </p:nvSpPr>
        <p:spPr>
          <a:xfrm>
            <a:off x="9296401" y="2286000"/>
            <a:ext cx="243078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10396728" y="6227064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7"/>
          <p:cNvSpPr/>
          <p:nvPr/>
        </p:nvSpPr>
        <p:spPr>
          <a:xfrm>
            <a:off x="9157547" y="374904"/>
            <a:ext cx="2651760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8"/>
          <p:cNvSpPr txBox="1"/>
          <p:nvPr>
            <p:ph type="title"/>
          </p:nvPr>
        </p:nvSpPr>
        <p:spPr>
          <a:xfrm>
            <a:off x="9296400" y="603504"/>
            <a:ext cx="243230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  <a:defRPr b="0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8"/>
          <p:cNvSpPr/>
          <p:nvPr>
            <p:ph idx="2" type="pic"/>
          </p:nvPr>
        </p:nvSpPr>
        <p:spPr>
          <a:xfrm>
            <a:off x="228599" y="237744"/>
            <a:ext cx="8531352" cy="6382512"/>
          </a:xfrm>
          <a:prstGeom prst="rect">
            <a:avLst/>
          </a:prstGeom>
          <a:solidFill>
            <a:srgbClr val="94949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9" name="Google Shape;89;p38"/>
          <p:cNvSpPr txBox="1"/>
          <p:nvPr>
            <p:ph idx="1" type="body"/>
          </p:nvPr>
        </p:nvSpPr>
        <p:spPr>
          <a:xfrm>
            <a:off x="9296400" y="2286000"/>
            <a:ext cx="2432304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38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8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2" type="sldNum"/>
          </p:nvPr>
        </p:nvSpPr>
        <p:spPr>
          <a:xfrm>
            <a:off x="10396728" y="6227064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8"/>
          <p:cNvSpPr/>
          <p:nvPr/>
        </p:nvSpPr>
        <p:spPr>
          <a:xfrm>
            <a:off x="9157547" y="374904"/>
            <a:ext cx="2651760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  <a:defRPr b="0" i="0" sz="4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7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Char char="◦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Char char="◦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27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2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Garamond"/>
              <a:buNone/>
              <a:defRPr b="0" i="0" sz="4800" u="none" cap="none" strike="noStrik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31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Garamond"/>
              <a:buChar char="◦"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Garamond"/>
              <a:buChar char="◦"/>
              <a:defRPr b="0" i="0" sz="16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0" name="Google Shape;110;p31"/>
          <p:cNvSpPr txBox="1"/>
          <p:nvPr>
            <p:ph idx="10" type="dt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1" name="Google Shape;111;p31"/>
          <p:cNvSpPr txBox="1"/>
          <p:nvPr>
            <p:ph idx="11" type="ftr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Google Shape;112;p31"/>
          <p:cNvSpPr txBox="1"/>
          <p:nvPr>
            <p:ph idx="12" type="sldNum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 u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3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5" Type="http://schemas.openxmlformats.org/officeDocument/2006/relationships/image" Target="../media/image24.jpg"/><Relationship Id="rId6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3.jpg"/><Relationship Id="rId5" Type="http://schemas.openxmlformats.org/officeDocument/2006/relationships/image" Target="../media/image25.jpg"/><Relationship Id="rId6" Type="http://schemas.openxmlformats.org/officeDocument/2006/relationships/image" Target="../media/image21.jpg"/><Relationship Id="rId7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8.jp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"/>
          <p:cNvSpPr/>
          <p:nvPr/>
        </p:nvSpPr>
        <p:spPr>
          <a:xfrm>
            <a:off x="571807" y="2987264"/>
            <a:ext cx="10522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AUTOMATED  CENTRALISED  FACE  MASK MONITORING 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-</a:t>
            </a:r>
            <a:r>
              <a:rPr b="0" i="0" lang="en-US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Team IIESTS_2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Sourav Gupta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Hanuman</a:t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Ankit Kumar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Sourav</a:t>
            </a:r>
            <a:r>
              <a:rPr b="0" i="0" lang="en-US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 Gupta</a:t>
            </a:r>
            <a:endParaRPr b="0" i="0" sz="1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33" name="Google Shape;13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425" y="6"/>
            <a:ext cx="2987269" cy="298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fe489361_0_5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algn="tl" flip="xy" tx="-133350" sx="84997" ty="330200" sy="84997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b8fe489361_0_58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b8fe489361_0_58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b8fe489361_0_58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gb8fe489361_0_58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10" name="Google Shape;310;gb8fe489361_0_58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gb8fe489361_0_58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2" name="Google Shape;312;gb8fe489361_0_58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13" name="Google Shape;313;gb8fe489361_0_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14" name="Google Shape;314;gb8fe489361_0_58"/>
          <p:cNvPicPr preferRelativeResize="0"/>
          <p:nvPr/>
        </p:nvPicPr>
        <p:blipFill rotWithShape="1">
          <a:blip r:embed="rId4">
            <a:alphaModFix amt="45000"/>
          </a:blip>
          <a:srcRect b="9030" l="0" r="0" t="65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b8fe489361_0_58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b8fe489361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200" y="0"/>
            <a:ext cx="983092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8fe489361_0_7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algn="tl" flip="xy" tx="-133350" sx="84997" ty="330200" sy="84997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8fe489361_0_76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b8fe489361_0_76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b8fe489361_0_76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gb8fe489361_0_76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26" name="Google Shape;326;gb8fe489361_0_76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gb8fe489361_0_76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gb8fe489361_0_76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9" name="Google Shape;329;gb8fe489361_0_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30" name="Google Shape;330;gb8fe489361_0_76"/>
          <p:cNvPicPr preferRelativeResize="0"/>
          <p:nvPr/>
        </p:nvPicPr>
        <p:blipFill rotWithShape="1">
          <a:blip r:embed="rId4">
            <a:alphaModFix amt="45000"/>
          </a:blip>
          <a:srcRect b="9030" l="0" r="0" t="65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b8fe489361_0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1077" y="0"/>
            <a:ext cx="772984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8fe489361_0_12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algn="tl" flip="xy" tx="-133350" sx="84997" ty="330200" sy="84997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b8fe489361_0_128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b8fe489361_0_128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b8fe489361_0_128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gb8fe489361_0_128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41" name="Google Shape;341;gb8fe489361_0_128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gb8fe489361_0_128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gb8fe489361_0_128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4" name="Google Shape;344;gb8fe489361_0_1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45" name="Google Shape;345;gb8fe489361_0_128"/>
          <p:cNvPicPr preferRelativeResize="0"/>
          <p:nvPr/>
        </p:nvPicPr>
        <p:blipFill rotWithShape="1">
          <a:blip r:embed="rId4">
            <a:alphaModFix amt="45000"/>
          </a:blip>
          <a:srcRect b="9030" l="0" r="0" t="65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b8fe489361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230" y="0"/>
            <a:ext cx="93855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8fe489361_0_14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algn="tl" flip="xy" tx="-133350" sx="84997" ty="330200" sy="84997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b8fe489361_0_141"/>
          <p:cNvSpPr/>
          <p:nvPr/>
        </p:nvSpPr>
        <p:spPr>
          <a:xfrm>
            <a:off x="1307870" y="1267730"/>
            <a:ext cx="9576300" cy="4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b8fe489361_0_141"/>
          <p:cNvSpPr/>
          <p:nvPr/>
        </p:nvSpPr>
        <p:spPr>
          <a:xfrm>
            <a:off x="1447801" y="1411615"/>
            <a:ext cx="9296400" cy="403470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b8fe489361_0_141"/>
          <p:cNvSpPr/>
          <p:nvPr/>
        </p:nvSpPr>
        <p:spPr>
          <a:xfrm>
            <a:off x="5135880" y="1267730"/>
            <a:ext cx="1920300" cy="7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gb8fe489361_0_141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56" name="Google Shape;356;gb8fe489361_0_141"/>
            <p:cNvCxnSpPr/>
            <p:nvPr/>
          </p:nvCxnSpPr>
          <p:spPr>
            <a:xfrm>
              <a:off x="5318306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7" name="Google Shape;357;gb8fe489361_0_141"/>
            <p:cNvCxnSpPr/>
            <p:nvPr/>
          </p:nvCxnSpPr>
          <p:spPr>
            <a:xfrm>
              <a:off x="6885637" y="1386268"/>
              <a:ext cx="0" cy="64020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8" name="Google Shape;358;gb8fe489361_0_141"/>
            <p:cNvCxnSpPr/>
            <p:nvPr/>
          </p:nvCxnSpPr>
          <p:spPr>
            <a:xfrm>
              <a:off x="5318306" y="2031563"/>
              <a:ext cx="1567200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9" name="Google Shape;359;gb8fe489361_0_1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60" name="Google Shape;360;gb8fe489361_0_141"/>
          <p:cNvPicPr preferRelativeResize="0"/>
          <p:nvPr/>
        </p:nvPicPr>
        <p:blipFill rotWithShape="1">
          <a:blip r:embed="rId4">
            <a:alphaModFix amt="45000"/>
          </a:blip>
          <a:srcRect b="9030" l="0" r="0" t="65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b8fe489361_0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381" y="0"/>
            <a:ext cx="1035523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>
            <p:ph idx="1" type="body"/>
          </p:nvPr>
        </p:nvSpPr>
        <p:spPr>
          <a:xfrm>
            <a:off x="1575300" y="821184"/>
            <a:ext cx="7689039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DATASET USED FOR TRAINING</a:t>
            </a:r>
            <a:endParaRPr sz="3200"/>
          </a:p>
        </p:txBody>
      </p:sp>
      <p:pic>
        <p:nvPicPr>
          <p:cNvPr id="367" name="Google Shape;367;p2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780" y="1926454"/>
            <a:ext cx="7324076" cy="411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1</a:t>
            </a:r>
            <a:r>
              <a:rPr baseline="30000" lang="en-US"/>
              <a:t>st</a:t>
            </a:r>
            <a:r>
              <a:rPr lang="en-US"/>
              <a:t> Phase OUTPUTS</a:t>
            </a:r>
            <a:endParaRPr/>
          </a:p>
        </p:txBody>
      </p:sp>
      <p:pic>
        <p:nvPicPr>
          <p:cNvPr id="373" name="Google Shape;373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039" y="1810527"/>
            <a:ext cx="3932808" cy="16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130" y="1810529"/>
            <a:ext cx="3542190" cy="198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6039" y="3719744"/>
            <a:ext cx="3784848" cy="256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7132" y="4009915"/>
            <a:ext cx="3041803" cy="22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2</a:t>
            </a:r>
            <a:r>
              <a:rPr baseline="30000" lang="en-US"/>
              <a:t>nd</a:t>
            </a:r>
            <a:r>
              <a:rPr lang="en-US"/>
              <a:t> phase OUTPUTS (reference)</a:t>
            </a:r>
            <a:endParaRPr/>
          </a:p>
        </p:txBody>
      </p:sp>
      <p:pic>
        <p:nvPicPr>
          <p:cNvPr id="382" name="Google Shape;38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726" y="2103438"/>
            <a:ext cx="6995604" cy="411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REAL TIME DETECTION(sample)</a:t>
            </a:r>
            <a:endParaRPr/>
          </a:p>
        </p:txBody>
      </p:sp>
      <p:pic>
        <p:nvPicPr>
          <p:cNvPr id="388" name="Google Shape;38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22" y="2103438"/>
            <a:ext cx="9836458" cy="4111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"/>
          <p:cNvSpPr txBox="1"/>
          <p:nvPr>
            <p:ph type="title"/>
          </p:nvPr>
        </p:nvSpPr>
        <p:spPr>
          <a:xfrm>
            <a:off x="1066800" y="391728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</a:pPr>
            <a:r>
              <a:rPr lang="en-US" sz="4000"/>
              <a:t>Applications</a:t>
            </a:r>
            <a:endParaRPr sz="4000"/>
          </a:p>
        </p:txBody>
      </p:sp>
      <p:sp>
        <p:nvSpPr>
          <p:cNvPr id="394" name="Google Shape;394;p25"/>
          <p:cNvSpPr txBox="1"/>
          <p:nvPr>
            <p:ph idx="1" type="body"/>
          </p:nvPr>
        </p:nvSpPr>
        <p:spPr>
          <a:xfrm>
            <a:off x="1066800" y="1732492"/>
            <a:ext cx="10058400" cy="4754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The system can be used in following areas to identify people with or without masks:</a:t>
            </a:r>
            <a:endParaRPr/>
          </a:p>
          <a:p>
            <a:pPr indent="-685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5" name="Google Shape;39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70" y="2269667"/>
            <a:ext cx="2514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5326" y="2293057"/>
            <a:ext cx="284797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7700" y="2293056"/>
            <a:ext cx="2857500" cy="181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4929" y="4489201"/>
            <a:ext cx="3320204" cy="189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1722" y="4489201"/>
            <a:ext cx="3135159" cy="189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 sz="5400"/>
              <a:t>Thank You !!! </a:t>
            </a:r>
            <a:endParaRPr sz="5400"/>
          </a:p>
        </p:txBody>
      </p:sp>
      <p:sp>
        <p:nvSpPr>
          <p:cNvPr id="405" name="Google Shape;405;p26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4" marL="1280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Team IIESTS_2</a:t>
            </a:r>
            <a:endParaRPr/>
          </a:p>
          <a:p>
            <a:pPr indent="-182880" lvl="4" marL="128016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By Sourav Gupta, Hanuman, Ankit Kumar</a:t>
            </a:r>
            <a:endParaRPr/>
          </a:p>
          <a:p>
            <a:pPr indent="-182880" lvl="4" marL="128016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3</a:t>
            </a:r>
            <a:r>
              <a:rPr baseline="30000" lang="en-US" sz="2400"/>
              <a:t>rd</a:t>
            </a:r>
            <a:r>
              <a:rPr lang="en-US" sz="2400"/>
              <a:t> Year IT Department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TIMELINES OF PRESENTATION</a:t>
            </a:r>
            <a:endParaRPr/>
          </a:p>
        </p:txBody>
      </p:sp>
      <p:grpSp>
        <p:nvGrpSpPr>
          <p:cNvPr id="139" name="Google Shape;139;p2"/>
          <p:cNvGrpSpPr/>
          <p:nvPr/>
        </p:nvGrpSpPr>
        <p:grpSpPr>
          <a:xfrm>
            <a:off x="1411732" y="2922733"/>
            <a:ext cx="9368534" cy="2292693"/>
            <a:chOff x="344932" y="819613"/>
            <a:chExt cx="9368534" cy="2292693"/>
          </a:xfrm>
        </p:grpSpPr>
        <p:sp>
          <p:nvSpPr>
            <p:cNvPr id="140" name="Google Shape;140;p2"/>
            <p:cNvSpPr/>
            <p:nvPr/>
          </p:nvSpPr>
          <p:spPr>
            <a:xfrm>
              <a:off x="344932" y="819613"/>
              <a:ext cx="812133" cy="812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15480" y="990161"/>
              <a:ext cx="471037" cy="4710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331094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1331094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Introduction</a:t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578962" y="819613"/>
              <a:ext cx="812133" cy="812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749510" y="990161"/>
              <a:ext cx="471037" cy="4710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565123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4565123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Objectives</a:t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812992" y="819613"/>
              <a:ext cx="812133" cy="812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983540" y="990161"/>
              <a:ext cx="471037" cy="471037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799153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7799153" y="81961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Hardware Specifications</a:t>
              </a:r>
              <a:endPara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4932" y="2300173"/>
              <a:ext cx="812133" cy="812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15480" y="2470721"/>
              <a:ext cx="471037" cy="4710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31094" y="230017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1331094" y="230017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Proposed Approach</a:t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578962" y="2300173"/>
              <a:ext cx="812133" cy="812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749510" y="2470721"/>
              <a:ext cx="471037" cy="47103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65123" y="230017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4565123" y="2300173"/>
              <a:ext cx="1914313" cy="812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</a:t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8fe489361_0_1"/>
          <p:cNvSpPr txBox="1"/>
          <p:nvPr>
            <p:ph type="title"/>
          </p:nvPr>
        </p:nvSpPr>
        <p:spPr>
          <a:xfrm>
            <a:off x="772050" y="286125"/>
            <a:ext cx="100584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166" name="Google Shape;166;gb8fe48936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1255950"/>
            <a:ext cx="5382251" cy="4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b8fe48936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875" y="1205025"/>
            <a:ext cx="5889025" cy="42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Project Introduction</a:t>
            </a:r>
            <a:endParaRPr/>
          </a:p>
        </p:txBody>
      </p:sp>
      <p:pic>
        <p:nvPicPr>
          <p:cNvPr id="173" name="Google Shape;173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9276" y="429011"/>
            <a:ext cx="3434649" cy="17987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3"/>
          <p:cNvGrpSpPr/>
          <p:nvPr/>
        </p:nvGrpSpPr>
        <p:grpSpPr>
          <a:xfrm>
            <a:off x="1120041" y="2809291"/>
            <a:ext cx="8362811" cy="2851603"/>
            <a:chOff x="88013" y="448718"/>
            <a:chExt cx="8362811" cy="2851603"/>
          </a:xfrm>
        </p:grpSpPr>
        <p:sp>
          <p:nvSpPr>
            <p:cNvPr id="175" name="Google Shape;175;p3"/>
            <p:cNvSpPr/>
            <p:nvPr/>
          </p:nvSpPr>
          <p:spPr>
            <a:xfrm>
              <a:off x="88013" y="448718"/>
              <a:ext cx="1107133" cy="1107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20511" y="681216"/>
              <a:ext cx="642137" cy="6421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432389" y="44871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1432389" y="44871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aramond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Wearing face masks have become an important part of our daily routine </a:t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496777" y="448718"/>
              <a:ext cx="1107133" cy="1107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729275" y="681216"/>
              <a:ext cx="642137" cy="6421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5841153" y="44871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5841153" y="44871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aramond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To help the world with our small contributions we have proposed a face mask detection system that monitors real time faces to detect if a person is wearing a face mask or not.</a:t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8013" y="2193188"/>
              <a:ext cx="1107133" cy="1107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20511" y="2425686"/>
              <a:ext cx="642137" cy="64213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432389" y="219318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1432389" y="219318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aramond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The Proposed system can be installed with any existing or new IP cameras to perform its task.</a:t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496777" y="2193188"/>
              <a:ext cx="1107133" cy="110713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729275" y="2425686"/>
              <a:ext cx="642137" cy="64213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841153" y="219318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 txBox="1"/>
            <p:nvPr/>
          </p:nvSpPr>
          <p:spPr>
            <a:xfrm>
              <a:off x="5841153" y="2193188"/>
              <a:ext cx="2609671" cy="1107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Garamond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We not only pictured our project on current pandemic situation but for a long run.</a:t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 u="sng"/>
              <a:t>OBJECTIVES</a:t>
            </a:r>
            <a:endParaRPr u="sng"/>
          </a:p>
        </p:txBody>
      </p:sp>
      <p:sp>
        <p:nvSpPr>
          <p:cNvPr id="196" name="Google Shape;196;p4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STATE-OF-THE-ART RESULT.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US" sz="2000"/>
              <a:t>  </a:t>
            </a:r>
            <a:endParaRPr/>
          </a:p>
          <a:p>
            <a:pPr indent="-558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558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CORRECTION OF ORIENTATION PROBLEM</a:t>
            </a:r>
            <a:endParaRPr/>
          </a:p>
          <a:p>
            <a:pPr indent="-558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558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55879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DEPLOYMENT OF THE MODEL </a:t>
            </a:r>
            <a:endParaRPr sz="2000"/>
          </a:p>
        </p:txBody>
      </p:sp>
      <p:pic>
        <p:nvPicPr>
          <p:cNvPr id="197" name="Google Shape;1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9500" y="1215695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0939" y="3180601"/>
            <a:ext cx="28289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3274" y="5044005"/>
            <a:ext cx="352425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210312" y="226665"/>
            <a:ext cx="11722608" cy="63825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5"/>
          <p:cNvSpPr txBox="1"/>
          <p:nvPr>
            <p:ph type="title"/>
          </p:nvPr>
        </p:nvSpPr>
        <p:spPr>
          <a:xfrm>
            <a:off x="1175500" y="445400"/>
            <a:ext cx="97923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Garamond"/>
              <a:buNone/>
            </a:pPr>
            <a:r>
              <a:rPr lang="en-US">
                <a:solidFill>
                  <a:srgbClr val="0070C0"/>
                </a:solidFill>
              </a:rPr>
              <a:t>Hardware Specifications</a:t>
            </a:r>
            <a:br>
              <a:rPr lang="en-US"/>
            </a:br>
            <a:endParaRPr/>
          </a:p>
        </p:txBody>
      </p:sp>
      <p:sp>
        <p:nvSpPr>
          <p:cNvPr id="207" name="Google Shape;207;p5"/>
          <p:cNvSpPr txBox="1"/>
          <p:nvPr>
            <p:ph idx="1" type="body"/>
          </p:nvPr>
        </p:nvSpPr>
        <p:spPr>
          <a:xfrm>
            <a:off x="447175" y="1111725"/>
            <a:ext cx="8138700" cy="4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SHAKTI Parashu (E32-A100) on Artix7-100T FPGA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204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PARASHU is a SoC built around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E-class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. 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04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Parashu is a 32-bit E-class micro controller with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 4 KB of ROM and 256 MB of DDR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</a:t>
            </a:r>
            <a:endParaRPr sz="2000"/>
          </a:p>
          <a:p>
            <a:pPr indent="-204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Xilinx Artix-7 technology offers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low power consumption and high performance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, and its ability to host  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RISC-V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 soft architecture makes it ideal for portable equipment. 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04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Artix-7 can also host the Micro Blaze soft processing system and adapt to multiple project requirements.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04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◦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Both the 100T (1286-1206-ND) and 35T (1286-1104-ND) options for the Arty A7 board offer the ability to host RISC-V, with 100T offering the most robust and scalable option.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77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65"/>
              <a:buNone/>
            </a:pPr>
            <a:r>
              <a:t/>
            </a:r>
            <a:endParaRPr sz="1665">
              <a:latin typeface="Arial"/>
              <a:ea typeface="Arial"/>
              <a:cs typeface="Arial"/>
              <a:sym typeface="Arial"/>
            </a:endParaRPr>
          </a:p>
          <a:p>
            <a:pPr indent="-771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65"/>
              <a:buNone/>
            </a:pPr>
            <a:r>
              <a:t/>
            </a:r>
            <a:endParaRPr sz="166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2"/>
              <a:buNone/>
            </a:pPr>
            <a:r>
              <a:rPr lang="en-US" sz="1202">
                <a:latin typeface="Arial"/>
                <a:ea typeface="Arial"/>
                <a:cs typeface="Arial"/>
                <a:sym typeface="Arial"/>
              </a:rPr>
              <a:t>  </a:t>
            </a:r>
            <a:endParaRPr sz="1202">
              <a:latin typeface="Arial"/>
              <a:ea typeface="Arial"/>
              <a:cs typeface="Arial"/>
              <a:sym typeface="Arial"/>
            </a:endParaRPr>
          </a:p>
          <a:p>
            <a:pPr indent="-1065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2"/>
              <a:buNone/>
            </a:pPr>
            <a:r>
              <a:t/>
            </a:r>
            <a:endParaRPr sz="1202">
              <a:latin typeface="Arial"/>
              <a:ea typeface="Arial"/>
              <a:cs typeface="Arial"/>
              <a:sym typeface="Arial"/>
            </a:endParaRPr>
          </a:p>
          <a:p>
            <a:pPr indent="-106552" lvl="0" marL="18288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2"/>
              <a:buNone/>
            </a:pPr>
            <a:r>
              <a:t/>
            </a:r>
            <a:endParaRPr sz="120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 txBox="1"/>
          <p:nvPr/>
        </p:nvSpPr>
        <p:spPr>
          <a:xfrm flipH="1" rot="10800000">
            <a:off x="11072693" y="3670373"/>
            <a:ext cx="61133" cy="69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8585886" y="-1280641"/>
            <a:ext cx="2743200" cy="3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5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0" name="Google Shape;21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875" y="2399600"/>
            <a:ext cx="3347050" cy="20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6"/>
          <p:cNvGrpSpPr/>
          <p:nvPr/>
        </p:nvGrpSpPr>
        <p:grpSpPr>
          <a:xfrm>
            <a:off x="645965" y="646811"/>
            <a:ext cx="10579443" cy="5570445"/>
            <a:chOff x="0" y="0"/>
            <a:chExt cx="10579443" cy="5570445"/>
          </a:xfrm>
        </p:grpSpPr>
        <p:cxnSp>
          <p:nvCxnSpPr>
            <p:cNvPr id="216" name="Google Shape;216;p6"/>
            <p:cNvCxnSpPr/>
            <p:nvPr/>
          </p:nvCxnSpPr>
          <p:spPr>
            <a:xfrm>
              <a:off x="0" y="0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7" name="Google Shape;217;p6"/>
            <p:cNvSpPr/>
            <p:nvPr/>
          </p:nvSpPr>
          <p:spPr>
            <a:xfrm>
              <a:off x="0" y="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0" y="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b="1"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Features</a:t>
              </a:r>
              <a:endParaRPr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219" name="Google Shape;219;p6"/>
            <p:cNvCxnSpPr/>
            <p:nvPr/>
          </p:nvCxnSpPr>
          <p:spPr>
            <a:xfrm>
              <a:off x="0" y="348152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0" name="Google Shape;220;p6"/>
            <p:cNvSpPr/>
            <p:nvPr/>
          </p:nvSpPr>
          <p:spPr>
            <a:xfrm>
              <a:off x="0" y="348152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0" y="348152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Internal clock speeds exceeding 450 MHz</a:t>
              </a:r>
              <a:endParaRPr/>
            </a:p>
          </p:txBody>
        </p:sp>
        <p:cxnSp>
          <p:nvCxnSpPr>
            <p:cNvPr id="222" name="Google Shape;222;p6"/>
            <p:cNvCxnSpPr/>
            <p:nvPr/>
          </p:nvCxnSpPr>
          <p:spPr>
            <a:xfrm>
              <a:off x="0" y="696305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3" name="Google Shape;223;p6"/>
            <p:cNvSpPr/>
            <p:nvPr/>
          </p:nvSpPr>
          <p:spPr>
            <a:xfrm>
              <a:off x="0" y="696305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0" y="696305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On‐chip analog‐to‐digital converter (XADC)</a:t>
              </a:r>
              <a:endParaRPr/>
            </a:p>
          </p:txBody>
        </p:sp>
        <p:cxnSp>
          <p:nvCxnSpPr>
            <p:cNvPr id="225" name="Google Shape;225;p6"/>
            <p:cNvCxnSpPr/>
            <p:nvPr/>
          </p:nvCxnSpPr>
          <p:spPr>
            <a:xfrm>
              <a:off x="0" y="1044458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" name="Google Shape;226;p6"/>
            <p:cNvSpPr/>
            <p:nvPr/>
          </p:nvSpPr>
          <p:spPr>
            <a:xfrm>
              <a:off x="0" y="1044458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 txBox="1"/>
            <p:nvPr/>
          </p:nvSpPr>
          <p:spPr>
            <a:xfrm>
              <a:off x="0" y="1044458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Programmable over JTAG and Quad‐SPI Flash</a:t>
              </a:r>
              <a:endParaRPr/>
            </a:p>
          </p:txBody>
        </p:sp>
        <p:cxnSp>
          <p:nvCxnSpPr>
            <p:cNvPr id="228" name="Google Shape;228;p6"/>
            <p:cNvCxnSpPr/>
            <p:nvPr/>
          </p:nvCxnSpPr>
          <p:spPr>
            <a:xfrm>
              <a:off x="0" y="1392611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0" y="1392611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0" y="1392611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90 DSP slices (35T) and 240 DSP slices (100T)</a:t>
              </a:r>
              <a:endParaRPr/>
            </a:p>
          </p:txBody>
        </p:sp>
        <p:cxnSp>
          <p:nvCxnSpPr>
            <p:cNvPr id="231" name="Google Shape;231;p6"/>
            <p:cNvCxnSpPr/>
            <p:nvPr/>
          </p:nvCxnSpPr>
          <p:spPr>
            <a:xfrm>
              <a:off x="0" y="1740764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2" name="Google Shape;232;p6"/>
            <p:cNvSpPr/>
            <p:nvPr/>
          </p:nvSpPr>
          <p:spPr>
            <a:xfrm>
              <a:off x="0" y="1740764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 txBox="1"/>
            <p:nvPr/>
          </p:nvSpPr>
          <p:spPr>
            <a:xfrm>
              <a:off x="0" y="1740764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5,200 slices (35T) and 15,850 slices (100T) containing four 6‐input LUTs and eight flip‐flops</a:t>
              </a:r>
              <a:endParaRPr/>
            </a:p>
          </p:txBody>
        </p:sp>
        <p:cxnSp>
          <p:nvCxnSpPr>
            <p:cNvPr id="234" name="Google Shape;234;p6"/>
            <p:cNvCxnSpPr/>
            <p:nvPr/>
          </p:nvCxnSpPr>
          <p:spPr>
            <a:xfrm>
              <a:off x="0" y="2088917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" name="Google Shape;235;p6"/>
            <p:cNvSpPr/>
            <p:nvPr/>
          </p:nvSpPr>
          <p:spPr>
            <a:xfrm>
              <a:off x="0" y="2088917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 txBox="1"/>
            <p:nvPr/>
          </p:nvSpPr>
          <p:spPr>
            <a:xfrm>
              <a:off x="0" y="2088917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256 MB DDR3L with a 16‐bit bus @ 667 MHz</a:t>
              </a:r>
              <a:endParaRPr/>
            </a:p>
          </p:txBody>
        </p:sp>
        <p:cxnSp>
          <p:nvCxnSpPr>
            <p:cNvPr id="237" name="Google Shape;237;p6"/>
            <p:cNvCxnSpPr/>
            <p:nvPr/>
          </p:nvCxnSpPr>
          <p:spPr>
            <a:xfrm>
              <a:off x="0" y="2437070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8" name="Google Shape;238;p6"/>
            <p:cNvSpPr/>
            <p:nvPr/>
          </p:nvSpPr>
          <p:spPr>
            <a:xfrm>
              <a:off x="0" y="243707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 txBox="1"/>
            <p:nvPr/>
          </p:nvSpPr>
          <p:spPr>
            <a:xfrm>
              <a:off x="0" y="243707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16 MB quad SPI Flash</a:t>
              </a:r>
              <a:endParaRPr/>
            </a:p>
          </p:txBody>
        </p:sp>
        <p:cxnSp>
          <p:nvCxnSpPr>
            <p:cNvPr id="240" name="Google Shape;240;p6"/>
            <p:cNvCxnSpPr/>
            <p:nvPr/>
          </p:nvCxnSpPr>
          <p:spPr>
            <a:xfrm>
              <a:off x="0" y="2785222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1" name="Google Shape;241;p6"/>
            <p:cNvSpPr/>
            <p:nvPr/>
          </p:nvSpPr>
          <p:spPr>
            <a:xfrm>
              <a:off x="0" y="2785222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 txBox="1"/>
            <p:nvPr/>
          </p:nvSpPr>
          <p:spPr>
            <a:xfrm>
              <a:off x="0" y="2785222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Powered from USB or any 7 V to 15 V source</a:t>
              </a:r>
              <a:endParaRPr/>
            </a:p>
          </p:txBody>
        </p:sp>
        <p:cxnSp>
          <p:nvCxnSpPr>
            <p:cNvPr id="243" name="Google Shape;243;p6"/>
            <p:cNvCxnSpPr/>
            <p:nvPr/>
          </p:nvCxnSpPr>
          <p:spPr>
            <a:xfrm>
              <a:off x="0" y="3133375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6"/>
            <p:cNvSpPr/>
            <p:nvPr/>
          </p:nvSpPr>
          <p:spPr>
            <a:xfrm>
              <a:off x="0" y="3133375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 txBox="1"/>
            <p:nvPr/>
          </p:nvSpPr>
          <p:spPr>
            <a:xfrm>
              <a:off x="0" y="3133375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10/100 Mbps Ethernet and USB-UART bridge</a:t>
              </a:r>
              <a:endParaRPr/>
            </a:p>
          </p:txBody>
        </p:sp>
        <p:cxnSp>
          <p:nvCxnSpPr>
            <p:cNvPr id="246" name="Google Shape;246;p6"/>
            <p:cNvCxnSpPr/>
            <p:nvPr/>
          </p:nvCxnSpPr>
          <p:spPr>
            <a:xfrm>
              <a:off x="0" y="3481528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7" name="Google Shape;247;p6"/>
            <p:cNvSpPr/>
            <p:nvPr/>
          </p:nvSpPr>
          <p:spPr>
            <a:xfrm>
              <a:off x="0" y="3481528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 txBox="1"/>
            <p:nvPr/>
          </p:nvSpPr>
          <p:spPr>
            <a:xfrm>
              <a:off x="0" y="3481528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b="1"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</a:t>
              </a:r>
              <a:endParaRPr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cxnSp>
          <p:nvCxnSpPr>
            <p:cNvPr id="249" name="Google Shape;249;p6"/>
            <p:cNvCxnSpPr/>
            <p:nvPr/>
          </p:nvCxnSpPr>
          <p:spPr>
            <a:xfrm>
              <a:off x="0" y="3829681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6"/>
            <p:cNvSpPr/>
            <p:nvPr/>
          </p:nvSpPr>
          <p:spPr>
            <a:xfrm>
              <a:off x="0" y="3829681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 txBox="1"/>
            <p:nvPr/>
          </p:nvSpPr>
          <p:spPr>
            <a:xfrm>
              <a:off x="0" y="3829681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Low-cost ultrasound</a:t>
              </a:r>
              <a:endParaRPr/>
            </a:p>
          </p:txBody>
        </p:sp>
        <p:cxnSp>
          <p:nvCxnSpPr>
            <p:cNvPr id="252" name="Google Shape;252;p6"/>
            <p:cNvCxnSpPr/>
            <p:nvPr/>
          </p:nvCxnSpPr>
          <p:spPr>
            <a:xfrm>
              <a:off x="0" y="4177834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3" name="Google Shape;253;p6"/>
            <p:cNvSpPr/>
            <p:nvPr/>
          </p:nvSpPr>
          <p:spPr>
            <a:xfrm>
              <a:off x="0" y="4177834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 txBox="1"/>
            <p:nvPr/>
          </p:nvSpPr>
          <p:spPr>
            <a:xfrm>
              <a:off x="0" y="4177834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Multi-protocol machine-vision cameras</a:t>
              </a:r>
              <a:endParaRPr/>
            </a:p>
          </p:txBody>
        </p:sp>
        <p:cxnSp>
          <p:nvCxnSpPr>
            <p:cNvPr id="255" name="Google Shape;255;p6"/>
            <p:cNvCxnSpPr/>
            <p:nvPr/>
          </p:nvCxnSpPr>
          <p:spPr>
            <a:xfrm>
              <a:off x="0" y="4525987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6" name="Google Shape;256;p6"/>
            <p:cNvSpPr/>
            <p:nvPr/>
          </p:nvSpPr>
          <p:spPr>
            <a:xfrm>
              <a:off x="0" y="4525987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 txBox="1"/>
            <p:nvPr/>
          </p:nvSpPr>
          <p:spPr>
            <a:xfrm>
              <a:off x="0" y="4525987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Programmable logic controllers (PLC)</a:t>
              </a:r>
              <a:endParaRPr/>
            </a:p>
          </p:txBody>
        </p:sp>
        <p:cxnSp>
          <p:nvCxnSpPr>
            <p:cNvPr id="258" name="Google Shape;258;p6"/>
            <p:cNvCxnSpPr/>
            <p:nvPr/>
          </p:nvCxnSpPr>
          <p:spPr>
            <a:xfrm>
              <a:off x="0" y="4874140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6"/>
            <p:cNvSpPr/>
            <p:nvPr/>
          </p:nvSpPr>
          <p:spPr>
            <a:xfrm>
              <a:off x="0" y="487414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 txBox="1"/>
            <p:nvPr/>
          </p:nvSpPr>
          <p:spPr>
            <a:xfrm>
              <a:off x="0" y="4874140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RISC-V controllers/processors</a:t>
              </a:r>
              <a:endParaRPr/>
            </a:p>
          </p:txBody>
        </p:sp>
        <p:cxnSp>
          <p:nvCxnSpPr>
            <p:cNvPr id="261" name="Google Shape;261;p6"/>
            <p:cNvCxnSpPr/>
            <p:nvPr/>
          </p:nvCxnSpPr>
          <p:spPr>
            <a:xfrm>
              <a:off x="0" y="5222293"/>
              <a:ext cx="10579443" cy="0"/>
            </a:xfrm>
            <a:prstGeom prst="straightConnector1">
              <a:avLst/>
            </a:prstGeom>
            <a:solidFill>
              <a:schemeClr val="accen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2" name="Google Shape;262;p6"/>
            <p:cNvSpPr/>
            <p:nvPr/>
          </p:nvSpPr>
          <p:spPr>
            <a:xfrm>
              <a:off x="0" y="5222293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 txBox="1"/>
            <p:nvPr/>
          </p:nvSpPr>
          <p:spPr>
            <a:xfrm>
              <a:off x="0" y="5222293"/>
              <a:ext cx="10579443" cy="3481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Garamond"/>
                <a:buNone/>
              </a:pPr>
              <a:r>
                <a:rPr lang="en-US" sz="1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Small form-factor and battery-powered software-defined radios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7"/>
          <p:cNvSpPr txBox="1"/>
          <p:nvPr>
            <p:ph type="title"/>
          </p:nvPr>
        </p:nvSpPr>
        <p:spPr>
          <a:xfrm>
            <a:off x="6579450" y="570427"/>
            <a:ext cx="4957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-US"/>
              <a:t>Proposed Architecture</a:t>
            </a:r>
            <a:endParaRPr/>
          </a:p>
        </p:txBody>
      </p:sp>
      <p:sp>
        <p:nvSpPr>
          <p:cNvPr id="271" name="Google Shape;271;p7"/>
          <p:cNvSpPr/>
          <p:nvPr/>
        </p:nvSpPr>
        <p:spPr>
          <a:xfrm>
            <a:off x="727654" y="727628"/>
            <a:ext cx="5367164" cy="541555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"/>
          <p:cNvSpPr/>
          <p:nvPr/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7475" y="1206900"/>
            <a:ext cx="4149999" cy="4462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7"/>
          <p:cNvGrpSpPr/>
          <p:nvPr/>
        </p:nvGrpSpPr>
        <p:grpSpPr>
          <a:xfrm>
            <a:off x="6856952" y="2070046"/>
            <a:ext cx="4235534" cy="4235534"/>
            <a:chOff x="1049940" y="853"/>
            <a:chExt cx="4235534" cy="4235534"/>
          </a:xfrm>
        </p:grpSpPr>
        <p:sp>
          <p:nvSpPr>
            <p:cNvPr id="275" name="Google Shape;275;p7"/>
            <p:cNvSpPr/>
            <p:nvPr/>
          </p:nvSpPr>
          <p:spPr>
            <a:xfrm>
              <a:off x="2323192" y="853"/>
              <a:ext cx="1689031" cy="168903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chemeClr val="accent5"/>
                </a:gs>
                <a:gs pos="50000">
                  <a:srgbClr val="5E5E5E"/>
                </a:gs>
                <a:gs pos="100000">
                  <a:srgbClr val="5E5E5E"/>
                </a:gs>
              </a:gsLst>
              <a:lin ang="5400000" scaled="0"/>
            </a:grad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 txBox="1"/>
            <p:nvPr/>
          </p:nvSpPr>
          <p:spPr>
            <a:xfrm>
              <a:off x="2745450" y="853"/>
              <a:ext cx="844515" cy="1393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100" lIns="71100" spcFirstLastPara="1" rIns="71100" wrap="square" tIns="71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aramond"/>
                <a:buNone/>
              </a:pPr>
              <a:r>
                <a:rPr lang="en-US" sz="100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Two phase face mask detector</a:t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 rot="5400000">
              <a:off x="3596443" y="1274105"/>
              <a:ext cx="1689031" cy="168903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585858"/>
                </a:gs>
                <a:gs pos="50000">
                  <a:srgbClr val="575757"/>
                </a:gs>
                <a:gs pos="100000">
                  <a:srgbClr val="575757"/>
                </a:gs>
              </a:gsLst>
              <a:lin ang="5400000" scaled="0"/>
            </a:grad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 txBox="1"/>
            <p:nvPr/>
          </p:nvSpPr>
          <p:spPr>
            <a:xfrm>
              <a:off x="3892023" y="1696363"/>
              <a:ext cx="1393451" cy="844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100" lIns="71100" spcFirstLastPara="1" rIns="71100" wrap="square" tIns="71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aramond"/>
                <a:buNone/>
              </a:pPr>
              <a:r>
                <a:rPr lang="en-US" sz="100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First Phase- Train Face Mask Detector</a:t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 rot="10800000">
              <a:off x="2323192" y="2547356"/>
              <a:ext cx="1689031" cy="168903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525252"/>
                </a:gs>
                <a:gs pos="50000">
                  <a:srgbClr val="515151"/>
                </a:gs>
                <a:gs pos="100000">
                  <a:srgbClr val="515151"/>
                </a:gs>
              </a:gsLst>
              <a:lin ang="5400000" scaled="0"/>
            </a:grad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 txBox="1"/>
            <p:nvPr/>
          </p:nvSpPr>
          <p:spPr>
            <a:xfrm>
              <a:off x="2745450" y="2842936"/>
              <a:ext cx="844515" cy="1393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100" lIns="71100" spcFirstLastPara="1" rIns="71100" wrap="square" tIns="71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aramond"/>
                <a:buNone/>
              </a:pPr>
              <a:r>
                <a:rPr lang="en-US" sz="100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Second Phase – Apply face mask Detector</a:t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 rot="-5400000">
              <a:off x="1049940" y="1274105"/>
              <a:ext cx="1689031" cy="1689031"/>
            </a:xfrm>
            <a:prstGeom prst="downArrow">
              <a:avLst>
                <a:gd fmla="val 50000" name="adj1"/>
                <a:gd fmla="val 35000" name="adj2"/>
              </a:avLst>
            </a:prstGeom>
            <a:gradFill>
              <a:gsLst>
                <a:gs pos="0">
                  <a:srgbClr val="4C4C4C"/>
                </a:gs>
                <a:gs pos="50000">
                  <a:srgbClr val="4B4B4B"/>
                </a:gs>
                <a:gs pos="100000">
                  <a:srgbClr val="4B4B4B"/>
                </a:gs>
              </a:gsLst>
              <a:lin ang="5400000" scaled="0"/>
            </a:gradFill>
            <a:ln>
              <a:noFill/>
            </a:ln>
            <a:effectLst>
              <a:outerShdw blurRad="38100" rotWithShape="0" algn="ctr" dir="5400000" dist="1270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1049940" y="1696363"/>
              <a:ext cx="1393451" cy="8445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100" lIns="71100" spcFirstLastPara="1" rIns="71100" wrap="square" tIns="71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Garamond"/>
                <a:buNone/>
              </a:pPr>
              <a:r>
                <a:rPr lang="en-US" sz="1000">
                  <a:solidFill>
                    <a:schemeClr val="lt1"/>
                  </a:solidFill>
                  <a:latin typeface="Garamond"/>
                  <a:ea typeface="Garamond"/>
                  <a:cs typeface="Garamond"/>
                  <a:sym typeface="Garamond"/>
                </a:rPr>
                <a:t>The complete  combined model is then saved as a .h5 file and installed in IP cameras with sensor facilities.</a:t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algn="tl" flip="xy" tx="-133350" sx="85000" ty="3302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8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92" name="Google Shape;292;p8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8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8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rgbClr val="FEFEF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5" name="Google Shape;295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6" name="Google Shape;296;p8"/>
          <p:cNvPicPr preferRelativeResize="0"/>
          <p:nvPr/>
        </p:nvPicPr>
        <p:blipFill rotWithShape="1">
          <a:blip r:embed="rId4">
            <a:alphaModFix amt="45000"/>
          </a:blip>
          <a:srcRect b="9029" l="0" r="-2" t="65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"/>
          <p:cNvSpPr txBox="1"/>
          <p:nvPr>
            <p:ph type="title"/>
          </p:nvPr>
        </p:nvSpPr>
        <p:spPr>
          <a:xfrm>
            <a:off x="1769532" y="2091263"/>
            <a:ext cx="8652938" cy="2461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200"/>
              <a:buFont typeface="Garamond"/>
              <a:buNone/>
            </a:pPr>
            <a:br>
              <a:rPr lang="en-US" sz="7200"/>
            </a:br>
            <a:r>
              <a:rPr b="0" lang="en-US" sz="7200" cap="none">
                <a:latin typeface="Garamond"/>
                <a:ea typeface="Garamond"/>
                <a:cs typeface="Garamond"/>
                <a:sym typeface="Garamond"/>
              </a:rPr>
              <a:t>CODE</a:t>
            </a:r>
            <a:r>
              <a:rPr b="0" lang="en-US" sz="6480" cap="none"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0" lang="en-US" sz="7200" cap="none">
                <a:latin typeface="Garamond"/>
                <a:ea typeface="Garamond"/>
                <a:cs typeface="Garamond"/>
                <a:sym typeface="Garamond"/>
              </a:rPr>
              <a:t>SNIPPETS</a:t>
            </a:r>
            <a:br>
              <a:rPr b="0" lang="en-US" sz="6480" cap="none">
                <a:solidFill>
                  <a:srgbClr val="FEFEFE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b="0" sz="6480" cap="none">
              <a:solidFill>
                <a:srgbClr val="FEFEF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9" name="Google Shape;299;p8"/>
          <p:cNvSpPr txBox="1"/>
          <p:nvPr>
            <p:ph idx="1" type="body"/>
          </p:nvPr>
        </p:nvSpPr>
        <p:spPr>
          <a:xfrm>
            <a:off x="1769532" y="4623127"/>
            <a:ext cx="86552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von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von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2020-12-09T12:13:53Z</dcterms:created>
  <dc:creator>sourav gupta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